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18"/>
  </p:notesMasterIdLst>
  <p:handoutMasterIdLst>
    <p:handoutMasterId r:id="rId19"/>
  </p:handoutMasterIdLst>
  <p:sldIdLst>
    <p:sldId id="523" r:id="rId2"/>
    <p:sldId id="527" r:id="rId3"/>
    <p:sldId id="528" r:id="rId4"/>
    <p:sldId id="530" r:id="rId5"/>
    <p:sldId id="531" r:id="rId6"/>
    <p:sldId id="532" r:id="rId7"/>
    <p:sldId id="533" r:id="rId8"/>
    <p:sldId id="534" r:id="rId9"/>
    <p:sldId id="535" r:id="rId10"/>
    <p:sldId id="536" r:id="rId11"/>
    <p:sldId id="541" r:id="rId12"/>
    <p:sldId id="542" r:id="rId13"/>
    <p:sldId id="537" r:id="rId14"/>
    <p:sldId id="538" r:id="rId15"/>
    <p:sldId id="539" r:id="rId16"/>
    <p:sldId id="540" r:id="rId17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14226-07D4-41E9-85FB-F0C52FEE8092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170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Hierarchy Terminology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395536" y="1268760"/>
                <a:ext cx="8568952" cy="4968551"/>
              </a:xfrm>
            </p:spPr>
            <p:txBody>
              <a:bodyPr anchor="t" anchorCtr="0">
                <a:normAutofit/>
              </a:bodyPr>
              <a:lstStyle/>
              <a:p>
                <a:pPr marL="0" indent="0">
                  <a:buNone/>
                </a:pPr>
                <a:r>
                  <a:rPr lang="en-US" sz="28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Miss</a:t>
                </a:r>
                <a:r>
                  <a:rPr lang="en-US" sz="2800" b="1" dirty="0"/>
                  <a:t>: data needed by the processor is not found in the upper level and has to be retrieved from a block in the lower </a:t>
                </a:r>
                <a:r>
                  <a:rPr lang="en-US" sz="2800" b="1" dirty="0" smtClean="0"/>
                  <a:t>level</a:t>
                </a:r>
                <a:endParaRPr lang="en-US" sz="2800" b="1" dirty="0"/>
              </a:p>
              <a:p>
                <a:pPr marL="0" indent="0">
                  <a:buNone/>
                </a:pPr>
                <a:r>
                  <a:rPr lang="en-US" sz="28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Miss Rate  </a:t>
                </a:r>
                <a:r>
                  <a:rPr lang="en-US" sz="28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	</a:t>
                </a:r>
                <a:r>
                  <a:rPr lang="en-US" sz="28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b="1"/>
                          <m:t>number</m:t>
                        </m:r>
                        <m:r>
                          <m:rPr>
                            <m:nor/>
                          </m:rPr>
                          <a:rPr lang="en-US" sz="2400" b="1"/>
                          <m:t> </m:t>
                        </m:r>
                        <m:r>
                          <m:rPr>
                            <m:nor/>
                          </m:rPr>
                          <a:rPr lang="en-US" sz="2400" b="1"/>
                          <m:t>of</m:t>
                        </m:r>
                        <m:r>
                          <m:rPr>
                            <m:nor/>
                          </m:rPr>
                          <a:rPr lang="en-US" sz="2400" b="1"/>
                          <m:t> </m:t>
                        </m:r>
                        <m:r>
                          <m:rPr>
                            <m:nor/>
                          </m:rPr>
                          <a:rPr lang="en-US" sz="2400" b="1"/>
                          <m:t>misses</m:t>
                        </m:r>
                        <m:r>
                          <m:rPr>
                            <m:nor/>
                          </m:rPr>
                          <a:rPr lang="en-US" sz="2400" b="1"/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b="1"/>
                          <m:t>total</m:t>
                        </m:r>
                        <m:r>
                          <m:rPr>
                            <m:nor/>
                          </m:rPr>
                          <a:rPr lang="en-US" sz="2400" b="1"/>
                          <m:t> </m:t>
                        </m:r>
                        <m:r>
                          <m:rPr>
                            <m:nor/>
                          </m:rPr>
                          <a:rPr lang="en-US" sz="2400" b="1"/>
                          <m:t>memory</m:t>
                        </m:r>
                        <m:r>
                          <m:rPr>
                            <m:nor/>
                          </m:rPr>
                          <a:rPr lang="en-US" sz="2400" b="1"/>
                          <m:t> </m:t>
                        </m:r>
                        <m:r>
                          <m:rPr>
                            <m:nor/>
                          </m:rPr>
                          <a:rPr lang="en-US" sz="2400" b="1"/>
                          <m:t>accesses</m:t>
                        </m:r>
                        <m:r>
                          <m:rPr>
                            <m:nor/>
                          </m:rPr>
                          <a:rPr lang="en-US" sz="2400" b="1"/>
                          <m:t> </m:t>
                        </m:r>
                      </m:den>
                    </m:f>
                  </m:oMath>
                </a14:m>
                <a:endParaRPr lang="en-US" sz="2800" b="1" dirty="0" smtClean="0"/>
              </a:p>
              <a:p>
                <a:pPr marL="0" indent="0">
                  <a:buNone/>
                </a:pPr>
                <a:r>
                  <a:rPr lang="en-US" sz="2800" b="1" dirty="0" smtClean="0"/>
                  <a:t>					= </a:t>
                </a:r>
                <a:r>
                  <a:rPr lang="en-US" sz="2800" b="1" dirty="0"/>
                  <a:t>1 - (Hit Rate</a:t>
                </a:r>
                <a:r>
                  <a:rPr lang="en-US" sz="2800" b="1" dirty="0" smtClean="0"/>
                  <a:t>)</a:t>
                </a:r>
              </a:p>
              <a:p>
                <a:pPr marL="0" indent="0">
                  <a:buNone/>
                </a:pPr>
                <a:r>
                  <a:rPr lang="en-US" sz="28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Miss </a:t>
                </a:r>
                <a:r>
                  <a:rPr lang="en-US" sz="28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Penalty</a:t>
                </a:r>
                <a:r>
                  <a:rPr lang="en-US" sz="2800" b="1" dirty="0"/>
                  <a:t> is the sum of the time:</a:t>
                </a:r>
              </a:p>
              <a:p>
                <a:pPr marL="0" indent="0">
                  <a:buNone/>
                </a:pPr>
                <a:r>
                  <a:rPr lang="en-US" sz="2800" b="1" dirty="0" smtClean="0"/>
                  <a:t>(</a:t>
                </a:r>
                <a:r>
                  <a:rPr lang="en-US" sz="2800" b="1" dirty="0" err="1"/>
                  <a:t>i</a:t>
                </a:r>
                <a:r>
                  <a:rPr lang="en-US" sz="2800" b="1" dirty="0"/>
                  <a:t>)  to replace a block in the upper level </a:t>
                </a:r>
              </a:p>
              <a:p>
                <a:pPr marL="0" indent="0">
                  <a:buNone/>
                </a:pPr>
                <a:r>
                  <a:rPr lang="en-US" sz="2800" b="1" dirty="0" smtClean="0"/>
                  <a:t>(</a:t>
                </a:r>
                <a:r>
                  <a:rPr lang="en-US" sz="2800" b="1" dirty="0"/>
                  <a:t>ii) to deliver the block the processor</a:t>
                </a:r>
                <a:endParaRPr lang="en-US" sz="2800" b="1" dirty="0">
                  <a:effectLst/>
                </a:endParaRPr>
              </a:p>
            </p:txBody>
          </p:sp>
        </mc:Choice>
        <mc:Fallback xmlns="">
          <p:sp>
            <p:nvSpPr>
              <p:cNvPr id="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68760"/>
                <a:ext cx="8568952" cy="4968551"/>
              </a:xfrm>
              <a:blipFill rotWithShape="1">
                <a:blip r:embed="rId3"/>
                <a:stretch>
                  <a:fillRect l="-1565" t="-1350" r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654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Miss Rate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	Larger Block Size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	Larger Caches 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	Higher Associativity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	Way Prediction and Pseudo-associativity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5. 	Compiler Optimization</a:t>
            </a:r>
          </a:p>
        </p:txBody>
      </p:sp>
    </p:spTree>
    <p:extLst>
      <p:ext uri="{BB962C8B-B14F-4D97-AF65-F5344CB8AC3E}">
        <p14:creationId xmlns:p14="http://schemas.microsoft.com/office/powerpoint/2010/main" val="334389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Miss Penalty and Rate via Parallelism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Non-blocking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Caches: </a:t>
            </a: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 Hardware </a:t>
            </a:r>
            <a:r>
              <a:rPr lang="en-US" sz="28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Prefetch</a:t>
            </a: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 Software (compiler controlled)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sz="28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Prefetch</a:t>
            </a: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716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Hit Time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Small and Simple Caches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Avoiding Address translation during Indexing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Pipelined Cache Access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Trace Caches</a:t>
            </a:r>
          </a:p>
        </p:txBody>
      </p:sp>
    </p:spTree>
    <p:extLst>
      <p:ext uri="{BB962C8B-B14F-4D97-AF65-F5344CB8AC3E}">
        <p14:creationId xmlns:p14="http://schemas.microsoft.com/office/powerpoint/2010/main" val="99713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Main Memory Performance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Wider Main Memory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Simple Interleaved Memory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Independent Memory Banks</a:t>
            </a:r>
          </a:p>
        </p:txBody>
      </p:sp>
    </p:spTree>
    <p:extLst>
      <p:ext uri="{BB962C8B-B14F-4D97-AF65-F5344CB8AC3E}">
        <p14:creationId xmlns:p14="http://schemas.microsoft.com/office/powerpoint/2010/main" val="80939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 Wider Main Memory</a:t>
            </a:r>
          </a:p>
        </p:txBody>
      </p:sp>
      <p:pic>
        <p:nvPicPr>
          <p:cNvPr id="6146" name="Picture 2" descr="http://cs.nyu.edu/~gottlieb/courses/2010s/2011-12-fall/arch/diagrams/memory-width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" r="43972"/>
          <a:stretch/>
        </p:blipFill>
        <p:spPr bwMode="auto">
          <a:xfrm>
            <a:off x="2195228" y="1340768"/>
            <a:ext cx="4474183" cy="512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2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2: Interleaved Memory</a:t>
            </a:r>
          </a:p>
        </p:txBody>
      </p:sp>
      <p:pic>
        <p:nvPicPr>
          <p:cNvPr id="6146" name="Picture 2" descr="http://cs.nyu.edu/~gottlieb/courses/2010s/2011-12-fall/arch/diagrams/memory-wid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49" r="-15611"/>
          <a:stretch/>
        </p:blipFill>
        <p:spPr bwMode="auto">
          <a:xfrm>
            <a:off x="2699792" y="1412776"/>
            <a:ext cx="4474183" cy="512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98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 Independent Memory Banks</a:t>
            </a:r>
          </a:p>
        </p:txBody>
      </p:sp>
      <p:pic>
        <p:nvPicPr>
          <p:cNvPr id="6146" name="Picture 2" descr="http://cs.nyu.edu/~gottlieb/courses/2010s/2011-12-fall/arch/diagrams/memory-widt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49" r="-15611" b="25087"/>
          <a:stretch/>
        </p:blipFill>
        <p:spPr bwMode="auto">
          <a:xfrm>
            <a:off x="2699792" y="1412776"/>
            <a:ext cx="4474183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95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Memory Performance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Average Access Time: </a:t>
            </a:r>
            <a:endParaRPr lang="en-US" sz="2800" b="1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Hit </a:t>
            </a: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Time x </a:t>
            </a:r>
            <a:r>
              <a:rPr lang="en-US" sz="2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Hit Rate </a:t>
            </a: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+ </a:t>
            </a:r>
            <a:r>
              <a:rPr lang="en-US" sz="2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Miss </a:t>
            </a: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Penalty x </a:t>
            </a:r>
            <a:r>
              <a:rPr lang="en-US" sz="2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Miss Rate</a:t>
            </a:r>
            <a:endParaRPr lang="en-US" sz="26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CPU Execution Time </a:t>
            </a:r>
            <a:endParaRPr lang="en-US" sz="2800" b="1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(CPU Clock Cycles + Memory Stall Cycles) x clock cycle </a:t>
            </a:r>
            <a:r>
              <a:rPr lang="en-US" sz="2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time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Memory Stall Cycles</a:t>
            </a:r>
          </a:p>
          <a:p>
            <a:pPr marL="0" indent="0">
              <a:buNone/>
            </a:pP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Number of Misses x Miss Penalty</a:t>
            </a:r>
          </a:p>
          <a:p>
            <a:pPr marL="0" indent="0">
              <a:buNone/>
            </a:pP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IC x (Misses / Instructions)x Miss Penalty</a:t>
            </a:r>
          </a:p>
          <a:p>
            <a:pPr marL="0" indent="0">
              <a:buNone/>
            </a:pP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IC x [(Memory Access / Instructions)] x </a:t>
            </a:r>
            <a:r>
              <a:rPr lang="en-US" sz="2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Miss </a:t>
            </a:r>
            <a:r>
              <a:rPr lang="en-US" sz="2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Rate x Miss Penalty </a:t>
            </a:r>
            <a:endParaRPr lang="en-US" sz="2600" dirty="0"/>
          </a:p>
          <a:p>
            <a:pPr marL="0" indent="0">
              <a:buNone/>
            </a:pP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765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Cache Performance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Reduce the miss penalty,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Reduce the miss rate, 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Reduce miss Penalty or miss rate via    Parallelism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Reduce the time to hit in the cache </a:t>
            </a:r>
          </a:p>
        </p:txBody>
      </p:sp>
    </p:spTree>
    <p:extLst>
      <p:ext uri="{BB962C8B-B14F-4D97-AF65-F5344CB8AC3E}">
        <p14:creationId xmlns:p14="http://schemas.microsoft.com/office/powerpoint/2010/main" val="137842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Miss Penalty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 Multilevel Caches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Critical Word first and Early Restart 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Priority to Read Misses Over write Misses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4. Merging Write Buffers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5. Victim Caches </a:t>
            </a:r>
          </a:p>
        </p:txBody>
      </p:sp>
    </p:spTree>
    <p:extLst>
      <p:ext uri="{BB962C8B-B14F-4D97-AF65-F5344CB8AC3E}">
        <p14:creationId xmlns:p14="http://schemas.microsoft.com/office/powerpoint/2010/main" val="145309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 Multilevel Caches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levels of caches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Tradeoff between cache size (cache effectiveness and cost (access time) a small fastest memory is used as level-1 cache</a:t>
            </a:r>
          </a:p>
        </p:txBody>
      </p:sp>
    </p:spTree>
    <p:extLst>
      <p:ext uri="{BB962C8B-B14F-4D97-AF65-F5344CB8AC3E}">
        <p14:creationId xmlns:p14="http://schemas.microsoft.com/office/powerpoint/2010/main" val="306117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2: Critical word first and early restart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Early Restart: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Request the words in a block in normal order 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As soon as the requested word of the block arrives, send it to the CPU and let the CPU continue execution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Critical Word First: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“Request the missed word from memory first; and the memory sends it to the CPU as soon as it arrives”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CPU continues filling the rest of the words in the block afterwards</a:t>
            </a:r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884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 Priority to Read Miss over 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Write misses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Uses the Write-buffer for writing the data.</a:t>
            </a: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write-buffers ensure that write to memory does not stall the processor;</a:t>
            </a:r>
          </a:p>
        </p:txBody>
      </p:sp>
    </p:spTree>
    <p:extLst>
      <p:ext uri="{BB962C8B-B14F-4D97-AF65-F5344CB8AC3E}">
        <p14:creationId xmlns:p14="http://schemas.microsoft.com/office/powerpoint/2010/main" val="73505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4:  Merging Write Buffer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Small write-buffer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may end up stalling processor if they fill up; and the Processor needs to wait till write committed to memory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problem is resolved by Merging cache-block entries in the write buffer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710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5: Victim Caches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Another way to reduce the miss penalty is to remember what was discarded as it may needed again.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method reduces the miss penalty since the discarded data has already been fetched so it can be used again at small cast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victim cache contains only discarded blocks because of some earlier miss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783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6473</TotalTime>
  <Words>475</Words>
  <Application>Microsoft Office PowerPoint</Application>
  <PresentationFormat>On-screen Show (4:3)</PresentationFormat>
  <Paragraphs>71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Cambria Math</vt:lpstr>
      <vt:lpstr>Courier New</vt:lpstr>
      <vt:lpstr>Trebuchet MS</vt:lpstr>
      <vt:lpstr>Verdana</vt:lpstr>
      <vt:lpstr>Wingdings 2</vt:lpstr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1048</cp:revision>
  <dcterms:created xsi:type="dcterms:W3CDTF">2007-02-13T06:15:20Z</dcterms:created>
  <dcterms:modified xsi:type="dcterms:W3CDTF">2019-01-01T10:38:06Z</dcterms:modified>
</cp:coreProperties>
</file>